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97" r:id="rId3"/>
    <p:sldId id="298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296" r:id="rId16"/>
    <p:sldId id="328" r:id="rId17"/>
    <p:sldId id="327" r:id="rId18"/>
    <p:sldId id="342" r:id="rId19"/>
    <p:sldId id="29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.bin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2.wmf"/><Relationship Id="rId4" Type="http://schemas.microsoft.com/office/2007/relationships/hdphoto" Target="../media/hdphoto6.wdp"/><Relationship Id="rId9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операторов цикла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Этот цикл похож на цикл с предусловием, но в отличие от него, здесь с начала</a:t>
            </a:r>
            <a:r>
              <a:rPr lang="en-US" dirty="0"/>
              <a:t> </a:t>
            </a:r>
            <a:r>
              <a:rPr lang="ru-RU" dirty="0"/>
              <a:t>выполняется тело цикла, а потом проверяется, не следует ли этот цикл завершить.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989DAA-4561-4242-8EA3-5ACCC3BF09CE}"/>
              </a:ext>
            </a:extLst>
          </p:cNvPr>
          <p:cNvSpPr/>
          <p:nvPr/>
        </p:nvSpPr>
        <p:spPr>
          <a:xfrm>
            <a:off x="838200" y="3433419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качестве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Тела Цикла</a:t>
            </a:r>
            <a:r>
              <a:rPr lang="ru-RU" dirty="0"/>
              <a:t> может быть записан любой оператор языка или блок.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2096E6-E2C0-4020-B038-D01EF0782163}"/>
              </a:ext>
            </a:extLst>
          </p:cNvPr>
          <p:cNvSpPr/>
          <p:nvPr/>
        </p:nvSpPr>
        <p:spPr>
          <a:xfrm>
            <a:off x="838195" y="15421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until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Логическое Выражение;</a:t>
            </a:r>
            <a:endParaRPr lang="ru-RU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1F79101-429B-4463-AF1D-997CE5B3B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831284"/>
              </p:ext>
            </p:extLst>
          </p:nvPr>
        </p:nvGraphicFramePr>
        <p:xfrm>
          <a:off x="8860537" y="1562995"/>
          <a:ext cx="3331464" cy="3977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Visio" r:id="rId3" imgW="3215711" imgH="3840622" progId="Visio.Drawing.15">
                  <p:embed/>
                </p:oleObj>
              </mc:Choice>
              <mc:Fallback>
                <p:oleObj name="Visio" r:id="rId3" imgW="3215711" imgH="38406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60537" y="1562995"/>
                        <a:ext cx="3331464" cy="3977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76C0E3-DADC-41E2-9602-58C1A1B68A62}"/>
              </a:ext>
            </a:extLst>
          </p:cNvPr>
          <p:cNvSpPr/>
          <p:nvPr/>
        </p:nvSpPr>
        <p:spPr>
          <a:xfrm>
            <a:off x="838195" y="2501252"/>
            <a:ext cx="8022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 единственный из операторов цикла, в котором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Цикла</a:t>
            </a:r>
            <a:r>
              <a:rPr lang="ru-RU" dirty="0"/>
              <a:t> может содержать</a:t>
            </a:r>
            <a:r>
              <a:rPr lang="en-US" dirty="0"/>
              <a:t> </a:t>
            </a:r>
            <a:r>
              <a:rPr lang="ru-RU" dirty="0"/>
              <a:t>несколько операторов и при этом не быть заключено в операторные скобки.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546465A-7F65-45BF-80B1-48270266ED44}"/>
              </a:ext>
            </a:extLst>
          </p:cNvPr>
          <p:cNvSpPr/>
          <p:nvPr/>
        </p:nvSpPr>
        <p:spPr>
          <a:xfrm>
            <a:off x="838194" y="3910275"/>
            <a:ext cx="80223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Истинность логического выражения в заголовке оператора цикла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ru-RU" dirty="0"/>
              <a:t> определяет условие выполнения цикла, а в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  <a:r>
              <a:rPr lang="ru-RU" dirty="0"/>
              <a:t> – условие его завершения.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Наличие</a:t>
            </a:r>
            <a:r>
              <a:rPr lang="en-US" dirty="0"/>
              <a:t> </a:t>
            </a:r>
            <a:r>
              <a:rPr lang="ru-RU" dirty="0"/>
              <a:t>предусловия в цикле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while</a:t>
            </a:r>
            <a:r>
              <a:rPr lang="ru-RU" dirty="0"/>
              <a:t> может привести к тому, что тело цикла не выполнится ни разу.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Постусловие в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repeat</a:t>
            </a:r>
            <a:r>
              <a:rPr lang="ru-RU" dirty="0"/>
              <a:t> – залог того, что тело цикла обязательно</a:t>
            </a:r>
            <a:r>
              <a:rPr lang="en-US" dirty="0"/>
              <a:t> </a:t>
            </a:r>
            <a:r>
              <a:rPr lang="ru-RU" dirty="0"/>
              <a:t>выполнится хотя бы один раз.</a:t>
            </a:r>
          </a:p>
        </p:txBody>
      </p:sp>
    </p:spTree>
    <p:extLst>
      <p:ext uri="{BB962C8B-B14F-4D97-AF65-F5344CB8AC3E}">
        <p14:creationId xmlns:p14="http://schemas.microsoft.com/office/powerpoint/2010/main" val="238217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56893"/>
              </p:ext>
            </p:extLst>
          </p:nvPr>
        </p:nvGraphicFramePr>
        <p:xfrm>
          <a:off x="838199" y="1422144"/>
          <a:ext cx="8996264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 +=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&gt; 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55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постусловием (</a:t>
            </a:r>
            <a:r>
              <a:rPr lang="en-US" sz="2400" dirty="0">
                <a:latin typeface="AGOptimaBold"/>
              </a:rPr>
              <a:t>repeat)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Пусть требуется найти максимальное значение среди заранее неизвестного количества вводимых натуральных чисел. При появлении нуля или отрицательного числа ввод завершается. Для диапазона вводимых данных достаточно использовать тип </a:t>
            </a:r>
            <a:r>
              <a:rPr lang="ru-RU" b="1" dirty="0" err="1"/>
              <a:t>integer</a:t>
            </a:r>
            <a:r>
              <a:rPr lang="ru-RU" dirty="0"/>
              <a:t>.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335684"/>
              </p:ext>
            </p:extLst>
          </p:nvPr>
        </p:nvGraphicFramePr>
        <p:xfrm>
          <a:off x="2011680" y="2272536"/>
          <a:ext cx="7822783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278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max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n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&lt;=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'max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max)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1 5 2 3 6 8 20 1 0</a:t>
                      </a:r>
                    </a:p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max = 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3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Оператор </a:t>
            </a:r>
            <a:r>
              <a:rPr lang="en-US" sz="2400" dirty="0">
                <a:latin typeface="AGOptimaBold"/>
              </a:rPr>
              <a:t>break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846656"/>
            <a:ext cx="8996265" cy="1343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</a:t>
            </a:r>
            <a:r>
              <a:rPr lang="en-US" b="1" dirty="0">
                <a:solidFill>
                  <a:srgbClr val="8B0000"/>
                </a:solidFill>
                <a:latin typeface="Courier New" panose="02070309020205020404" pitchFamily="49" charset="0"/>
              </a:rPr>
              <a:t>break </a:t>
            </a:r>
            <a:r>
              <a:rPr lang="ru-RU" dirty="0"/>
              <a:t>вызывает немедленный выход из цикла.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Используется, если обнаружена</a:t>
            </a:r>
            <a:r>
              <a:rPr lang="en-US" dirty="0"/>
              <a:t> </a:t>
            </a:r>
            <a:r>
              <a:rPr lang="ru-RU" dirty="0"/>
              <a:t>нецелесообразность дальнейшего выполнения тела цикла.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Важно помнить, что после</a:t>
            </a:r>
            <a:r>
              <a:rPr lang="en-US" dirty="0"/>
              <a:t> </a:t>
            </a:r>
            <a:r>
              <a:rPr lang="ru-RU" dirty="0"/>
              <a:t>выхода из цикла все переменные, определенные в теле цикла с помощью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dirty="0"/>
              <a:t>, а</a:t>
            </a:r>
            <a:r>
              <a:rPr lang="en-US" dirty="0"/>
              <a:t> </a:t>
            </a:r>
            <a:r>
              <a:rPr lang="ru-RU" dirty="0"/>
              <a:t>также параметр цикла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dirty="0"/>
              <a:t>, становятся недоступны.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3077345-CC45-433A-973D-9086940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6590"/>
              </p:ext>
            </p:extLst>
          </p:nvPr>
        </p:nvGraphicFramePr>
        <p:xfrm>
          <a:off x="2752344" y="2618232"/>
          <a:ext cx="7082118" cy="408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2118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True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break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 += n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Сумма равна'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1 2 3 4 5 0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равна 15 </a:t>
                      </a:r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4B6CF-B6D1-4D5A-966D-6F76F9C551D8}"/>
              </a:ext>
            </a:extLst>
          </p:cNvPr>
          <p:cNvSpPr txBox="1"/>
          <p:nvPr/>
        </p:nvSpPr>
        <p:spPr>
          <a:xfrm>
            <a:off x="838197" y="2286210"/>
            <a:ext cx="8996265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Составить программу, которая будет находить сумму чисел, введенных с клавиатуры. </a:t>
            </a:r>
          </a:p>
        </p:txBody>
      </p:sp>
    </p:spTree>
    <p:extLst>
      <p:ext uri="{BB962C8B-B14F-4D97-AF65-F5344CB8AC3E}">
        <p14:creationId xmlns:p14="http://schemas.microsoft.com/office/powerpoint/2010/main" val="22889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Оператор </a:t>
            </a:r>
            <a:r>
              <a:rPr lang="en-US" sz="2400" dirty="0">
                <a:latin typeface="AGOptimaBold"/>
              </a:rPr>
              <a:t>continue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84665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немедленно передает управление заголовку цикла. Оставшаяся часть тела цикла не выполняется.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условие завершения цикла, определенное заголовком, не выполняется, начинается очередное выполнение тела цикла.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3077345-CC45-433A-973D-90869406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61712"/>
              </p:ext>
            </p:extLst>
          </p:nvPr>
        </p:nvGraphicFramePr>
        <p:xfrm>
          <a:off x="838197" y="2618232"/>
          <a:ext cx="8996265" cy="2169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mod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continue</a:t>
                      </a:r>
                    </a:p>
                    <a:p>
                      <a:r>
                        <a:rPr lang="en-US" sz="16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print(i)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1 2 4 5 7 8 10 11 13 14 16 17 19 20 </a:t>
                      </a:r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4B6CF-B6D1-4D5A-966D-6F76F9C551D8}"/>
              </a:ext>
            </a:extLst>
          </p:cNvPr>
          <p:cNvSpPr txBox="1"/>
          <p:nvPr/>
        </p:nvSpPr>
        <p:spPr>
          <a:xfrm>
            <a:off x="838199" y="2046985"/>
            <a:ext cx="899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Вывести натуральные числа, не превышающие 20, которые не кратны 3. </a:t>
            </a:r>
          </a:p>
        </p:txBody>
      </p:sp>
    </p:spTree>
    <p:extLst>
      <p:ext uri="{BB962C8B-B14F-4D97-AF65-F5344CB8AC3E}">
        <p14:creationId xmlns:p14="http://schemas.microsoft.com/office/powerpoint/2010/main" val="308584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963353"/>
            <a:ext cx="12192000" cy="365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7FD248-0BBD-45AA-9D6E-0C3AAFC92C7C}"/>
                  </a:ext>
                </a:extLst>
              </p:cNvPr>
              <p:cNvSpPr txBox="1"/>
              <p:nvPr/>
            </p:nvSpPr>
            <p:spPr>
              <a:xfrm>
                <a:off x="523488" y="1496808"/>
                <a:ext cx="10225377" cy="12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>
                    <a:solidFill>
                      <a:schemeClr val="bg1"/>
                    </a:solidFill>
                  </a:rPr>
                  <a:t>Необходимо составить таблицу значений функции </a:t>
                </a:r>
                <a:r>
                  <a:rPr lang="en-US" b="1" dirty="0">
                    <a:solidFill>
                      <a:schemeClr val="bg1"/>
                    </a:solidFill>
                  </a:rPr>
                  <a:t>P(x):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−16.3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ru-RU" b="1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; x = 12.4. </a:t>
                </a:r>
                <a:r>
                  <a:rPr lang="ru-RU" b="1" dirty="0">
                    <a:solidFill>
                      <a:schemeClr val="bg1"/>
                    </a:solidFill>
                  </a:rPr>
                  <a:t>Значение переменной </a:t>
                </a:r>
                <a:r>
                  <a:rPr lang="en-US" b="1" dirty="0">
                    <a:solidFill>
                      <a:schemeClr val="bg1"/>
                    </a:solidFill>
                  </a:rPr>
                  <a:t>y </a:t>
                </a:r>
                <a:r>
                  <a:rPr lang="ru-RU" b="1" dirty="0">
                    <a:solidFill>
                      <a:schemeClr val="bg1"/>
                    </a:solidFill>
                  </a:rPr>
                  <a:t>изменяется от </a:t>
                </a:r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  <a:r>
                  <a:rPr lang="ru-RU" b="1" dirty="0">
                    <a:solidFill>
                      <a:schemeClr val="bg1"/>
                    </a:solidFill>
                  </a:rPr>
                  <a:t>.5 до 4.7 с шагом 0.</a:t>
                </a:r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  <a:r>
                  <a:rPr lang="ru-RU" b="1" dirty="0">
                    <a:solidFill>
                      <a:schemeClr val="bg1"/>
                    </a:solidFill>
                  </a:rPr>
                  <a:t>.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7FD248-0BBD-45AA-9D6E-0C3AAFC92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8" y="1496808"/>
                <a:ext cx="10225377" cy="1253998"/>
              </a:xfrm>
              <a:prstGeom prst="rect">
                <a:avLst/>
              </a:prstGeom>
              <a:blipFill>
                <a:blip r:embed="rId4"/>
                <a:stretch>
                  <a:fillRect l="-537" t="-2927" b="-7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9603495-AC46-4146-91E3-FD1225F70D97}"/>
                  </a:ext>
                </a:extLst>
              </p:cNvPr>
              <p:cNvSpPr/>
              <p:nvPr/>
            </p:nvSpPr>
            <p:spPr>
              <a:xfrm>
                <a:off x="523488" y="3800452"/>
                <a:ext cx="9539286" cy="188478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ru-RU" dirty="0"/>
                  <a:t>Определить количество повторений цикла можно следующим образом: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𝑇𝑟𝑢𝑛𝑐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𝑇𝑟𝑢𝑛𝑐</m:t>
                    </m:r>
                  </m:oMath>
                </a14:m>
                <a:r>
                  <a:rPr lang="ru-RU" dirty="0"/>
                  <a:t> – стандартная функция </a:t>
                </a:r>
                <a:r>
                  <a:rPr lang="en-US" dirty="0"/>
                  <a:t>Pascal</a:t>
                </a:r>
                <a:r>
                  <a:rPr lang="ru-RU" dirty="0"/>
                  <a:t>, которая возвращает целую часть числа, отбросив его дробную часть;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𝑠𝑡𝑜𝑝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конечное значение переменной, по которой организуется цикл; 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начальное значение переменной, по которой организуется цикл;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-  </a:t>
                </a:r>
                <a:r>
                  <a:rPr lang="ru-RU" dirty="0"/>
                  <a:t>шаг изменения переменной, по которой организуется цикл.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9603495-AC46-4146-91E3-FD1225F70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88" y="3800452"/>
                <a:ext cx="9539286" cy="1884783"/>
              </a:xfrm>
              <a:prstGeom prst="rect">
                <a:avLst/>
              </a:prstGeom>
              <a:blipFill>
                <a:blip r:embed="rId5"/>
                <a:stretch>
                  <a:fillRect l="-511" t="-3526" r="-447" b="-67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55810"/>
            <a:ext cx="12192000" cy="485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Составить программу для расчета величины </a:t>
            </a:r>
            <a:r>
              <a:rPr lang="en-US" dirty="0">
                <a:solidFill>
                  <a:schemeClr val="bg1"/>
                </a:solidFill>
              </a:rPr>
              <a:t>Z</a:t>
            </a:r>
            <a:r>
              <a:rPr lang="ru-RU" dirty="0">
                <a:solidFill>
                  <a:schemeClr val="bg1"/>
                </a:solidFill>
              </a:rPr>
              <a:t> с использованием операторов цикла: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5DD17-35CE-4B86-9EF1-1AEA80D8895C}"/>
                  </a:ext>
                </a:extLst>
              </p:cNvPr>
              <p:cNvSpPr txBox="1"/>
              <p:nvPr/>
            </p:nvSpPr>
            <p:spPr>
              <a:xfrm>
                <a:off x="764013" y="3168383"/>
                <a:ext cx="8219658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i="1" dirty="0"/>
                  <a:t>k = 1</a:t>
                </a:r>
                <a:r>
                  <a:rPr lang="ru-RU" i="1" dirty="0"/>
                  <a:t>4</a:t>
                </a:r>
                <a:r>
                  <a:rPr lang="ru-RU" dirty="0"/>
                  <a:t>. Значение переменной </a:t>
                </a:r>
                <a:r>
                  <a:rPr lang="en-US" dirty="0"/>
                  <a:t>x </a:t>
                </a:r>
                <a:r>
                  <a:rPr lang="ru-RU" dirty="0"/>
                  <a:t>изменяется от </a:t>
                </a:r>
                <a:r>
                  <a:rPr lang="en-US" dirty="0"/>
                  <a:t>6 </a:t>
                </a:r>
                <a:r>
                  <a:rPr lang="ru-RU" dirty="0"/>
                  <a:t>до </a:t>
                </a:r>
                <a:r>
                  <a:rPr lang="en-US" dirty="0"/>
                  <a:t>36</a:t>
                </a:r>
                <a:r>
                  <a:rPr lang="ru-RU" dirty="0"/>
                  <a:t> с шагом </a:t>
                </a:r>
                <a:r>
                  <a:rPr lang="en-US" dirty="0"/>
                  <a:t>6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5DD17-35CE-4B86-9EF1-1AEA80D8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3" y="3168383"/>
                <a:ext cx="8219658" cy="572464"/>
              </a:xfrm>
              <a:prstGeom prst="rect">
                <a:avLst/>
              </a:prstGeom>
              <a:blipFill>
                <a:blip r:embed="rId7"/>
                <a:stretch>
                  <a:fillRect l="-593" b="-4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F53B895A-1D19-4652-AD79-A93B351D6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63115"/>
              </p:ext>
            </p:extLst>
          </p:nvPr>
        </p:nvGraphicFramePr>
        <p:xfrm>
          <a:off x="1355854" y="4244521"/>
          <a:ext cx="1854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8" imgW="1854000" imgH="634680" progId="Equation.DSMT4">
                  <p:embed/>
                </p:oleObj>
              </mc:Choice>
              <mc:Fallback>
                <p:oleObj name="Equation" r:id="rId8" imgW="1854000" imgH="634680" progId="Equation.DSMT4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55854" y="4244521"/>
                        <a:ext cx="1854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990AD5-08A2-4DDA-8F37-AA91D54D787F}"/>
              </a:ext>
            </a:extLst>
          </p:cNvPr>
          <p:cNvSpPr txBox="1"/>
          <p:nvPr/>
        </p:nvSpPr>
        <p:spPr>
          <a:xfrm>
            <a:off x="875806" y="437678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F63B7F-95B3-4AE8-84F0-AB2E885CB9A5}"/>
                  </a:ext>
                </a:extLst>
              </p:cNvPr>
              <p:cNvSpPr txBox="1"/>
              <p:nvPr/>
            </p:nvSpPr>
            <p:spPr>
              <a:xfrm>
                <a:off x="679495" y="4952399"/>
                <a:ext cx="8219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i="1" dirty="0"/>
                  <a:t>a = 2</a:t>
                </a:r>
                <a:r>
                  <a:rPr lang="ru-RU" i="1" dirty="0"/>
                  <a:t>.</a:t>
                </a:r>
                <a:r>
                  <a:rPr lang="en-US" i="1" dirty="0"/>
                  <a:t>1</a:t>
                </a:r>
                <a:r>
                  <a:rPr lang="en-US" dirty="0"/>
                  <a:t>. </a:t>
                </a:r>
                <a:r>
                  <a:rPr lang="ru-RU" dirty="0"/>
                  <a:t>Значение переменной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:r>
                  <a:rPr lang="ru-RU" dirty="0"/>
                  <a:t>изменяется от </a:t>
                </a:r>
                <a:r>
                  <a:rPr lang="en-US" dirty="0"/>
                  <a:t>10</a:t>
                </a:r>
                <a:r>
                  <a:rPr lang="ru-RU" dirty="0"/>
                  <a:t>.</a:t>
                </a:r>
                <a:r>
                  <a:rPr lang="en-US" dirty="0"/>
                  <a:t>2</a:t>
                </a:r>
                <a:r>
                  <a:rPr lang="ru-RU" dirty="0"/>
                  <a:t> до </a:t>
                </a:r>
                <a:r>
                  <a:rPr lang="en-US" dirty="0"/>
                  <a:t>12</a:t>
                </a:r>
                <a:r>
                  <a:rPr lang="ru-RU" dirty="0"/>
                  <a:t>.</a:t>
                </a:r>
                <a:r>
                  <a:rPr lang="en-US" dirty="0"/>
                  <a:t>6</a:t>
                </a:r>
                <a:r>
                  <a:rPr lang="ru-RU" dirty="0"/>
                  <a:t> с шагом </a:t>
                </a:r>
                <a:r>
                  <a:rPr lang="en-US" dirty="0"/>
                  <a:t>0</a:t>
                </a:r>
                <a:r>
                  <a:rPr lang="ru-RU" dirty="0"/>
                  <a:t>.</a:t>
                </a:r>
                <a:r>
                  <a:rPr lang="en-US" dirty="0"/>
                  <a:t>4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F63B7F-95B3-4AE8-84F0-AB2E885C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95" y="4952399"/>
                <a:ext cx="8219658" cy="646331"/>
              </a:xfrm>
              <a:prstGeom prst="rect">
                <a:avLst/>
              </a:prstGeom>
              <a:blipFill>
                <a:blip r:embed="rId10"/>
                <a:stretch>
                  <a:fillRect l="-593" t="-4717" r="-59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B63E99C-4063-436D-9FE9-401594BEA81C}"/>
              </a:ext>
            </a:extLst>
          </p:cNvPr>
          <p:cNvCxnSpPr/>
          <p:nvPr/>
        </p:nvCxnSpPr>
        <p:spPr>
          <a:xfrm>
            <a:off x="791288" y="4086133"/>
            <a:ext cx="810786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81082"/>
            <a:ext cx="12192000" cy="478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 константу скорости химической реакции k в интервале температур T = 700 ÷ 750 K (шаг изменения h = 5):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E49AB6C-66A6-4244-8BE5-2C8CB83C5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983753"/>
              </p:ext>
            </p:extLst>
          </p:nvPr>
        </p:nvGraphicFramePr>
        <p:xfrm>
          <a:off x="3600004" y="2585109"/>
          <a:ext cx="2382611" cy="62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5" imgW="1009548" imgH="267185" progId="Equation.DSMT4">
                  <p:embed/>
                </p:oleObj>
              </mc:Choice>
              <mc:Fallback>
                <p:oleObj name="Equation" r:id="rId5" imgW="1009548" imgH="267185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0004" y="2585109"/>
                        <a:ext cx="2382611" cy="62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D8653BA-6B01-4DF4-917F-6F7A61F41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676727"/>
              </p:ext>
            </p:extLst>
          </p:nvPr>
        </p:nvGraphicFramePr>
        <p:xfrm>
          <a:off x="3112752" y="3402337"/>
          <a:ext cx="3348434" cy="149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7" imgW="1790194" imgH="801556" progId="Equation.DSMT4">
                  <p:embed/>
                </p:oleObj>
              </mc:Choice>
              <mc:Fallback>
                <p:oleObj name="Equation" r:id="rId7" imgW="1790194" imgH="801556" progId="Equation.DSMT4">
                  <p:embed/>
                  <p:pic>
                    <p:nvPicPr>
                      <p:cNvPr id="26" name="Объект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2752" y="3402337"/>
                        <a:ext cx="3348434" cy="149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CF5159B-EFB0-44E9-A068-0F46D7BBF8AB}"/>
              </a:ext>
            </a:extLst>
          </p:cNvPr>
          <p:cNvSpPr/>
          <p:nvPr/>
        </p:nvSpPr>
        <p:spPr>
          <a:xfrm>
            <a:off x="1247558" y="5086989"/>
            <a:ext cx="4572000" cy="787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10</a:t>
            </a:r>
            <a:r>
              <a:rPr lang="ru-RU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= </a:t>
            </a:r>
            <a:r>
              <a:rPr lang="ru-RU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8.314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81082"/>
            <a:ext cx="12192000" cy="478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 давление насыщенных паров углеводородов С</a:t>
            </a:r>
            <a:r>
              <a:rPr lang="ru-RU" sz="2400" baseline="-25000" dirty="0">
                <a:solidFill>
                  <a:schemeClr val="bg1"/>
                </a:solidFill>
              </a:rPr>
              <a:t>6+</a:t>
            </a:r>
            <a:r>
              <a:rPr lang="ru-RU" sz="2400" dirty="0">
                <a:solidFill>
                  <a:schemeClr val="bg1"/>
                </a:solidFill>
              </a:rPr>
              <a:t> (Р) в сепараторе по формуле </a:t>
            </a:r>
            <a:r>
              <a:rPr lang="ru-RU" sz="2400" dirty="0" err="1">
                <a:solidFill>
                  <a:schemeClr val="bg1"/>
                </a:solidFill>
              </a:rPr>
              <a:t>Аш-Ворта</a:t>
            </a:r>
            <a:r>
              <a:rPr lang="ru-RU" sz="2400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002B951-FB2B-487E-9F7A-F0C2EEDFD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99260"/>
              </p:ext>
            </p:extLst>
          </p:nvPr>
        </p:nvGraphicFramePr>
        <p:xfrm>
          <a:off x="3267627" y="2349598"/>
          <a:ext cx="44053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5" imgW="1866600" imgH="266400" progId="Equation.DSMT4">
                  <p:embed/>
                </p:oleObj>
              </mc:Choice>
              <mc:Fallback>
                <p:oleObj name="Equation" r:id="rId5" imgW="1866600" imgH="266400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627" y="2349598"/>
                        <a:ext cx="4405312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04E04E8F-CBC1-4E98-8168-10952D6F2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328867"/>
              </p:ext>
            </p:extLst>
          </p:nvPr>
        </p:nvGraphicFramePr>
        <p:xfrm>
          <a:off x="1682640" y="2969235"/>
          <a:ext cx="7573963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7" imgW="4051080" imgH="1066680" progId="Equation.DSMT4">
                  <p:embed/>
                </p:oleObj>
              </mc:Choice>
              <mc:Fallback>
                <p:oleObj name="Equation" r:id="rId7" imgW="4051080" imgH="1066680" progId="Equation.DSMT4">
                  <p:embed/>
                  <p:pic>
                    <p:nvPicPr>
                      <p:cNvPr id="26" name="Объект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2640" y="2969235"/>
                        <a:ext cx="7573963" cy="199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DD3A0CDE-3E7D-4E58-8687-355F3D5CD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87857"/>
              </p:ext>
            </p:extLst>
          </p:nvPr>
        </p:nvGraphicFramePr>
        <p:xfrm>
          <a:off x="3267627" y="4823530"/>
          <a:ext cx="4826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9" imgW="2044440" imgH="444240" progId="Equation.DSMT4">
                  <p:embed/>
                </p:oleObj>
              </mc:Choice>
              <mc:Fallback>
                <p:oleObj name="Equation" r:id="rId9" imgW="2044440" imgH="444240" progId="Equation.DSMT4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7627" y="4823530"/>
                        <a:ext cx="48260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905E521-B261-40C1-848F-D6F6C038A8F0}"/>
              </a:ext>
            </a:extLst>
          </p:cNvPr>
          <p:cNvSpPr/>
          <p:nvPr/>
        </p:nvSpPr>
        <p:spPr>
          <a:xfrm>
            <a:off x="1345080" y="6068051"/>
            <a:ext cx="8249084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Температура Т изменяется в интервале 5-50°С с шагом 5°С.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ЦИКЛЫ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Алгоритмы решения многих задач требуют некоторого количества повторений своих отдельных частей.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Такие повторяющиеся участки называют циклическими, а операторы языка Паскаль, реализующие соответствующие повторения – </a:t>
            </a:r>
            <a:r>
              <a:rPr lang="ru-RU" b="1" dirty="0"/>
              <a:t>операторами цикла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состоит из </a:t>
            </a:r>
            <a:r>
              <a:rPr lang="ru-RU" b="1" dirty="0"/>
              <a:t>заголовка цикла</a:t>
            </a:r>
            <a:r>
              <a:rPr lang="ru-RU" dirty="0"/>
              <a:t> и </a:t>
            </a:r>
            <a:r>
              <a:rPr lang="ru-RU" b="1" dirty="0"/>
              <a:t>тела цикла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Заголовок определяет условие прекращения (или выполнения) цикла, а тело цикла содержит операторы, которые нужно повторять.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Цикл с заданным числом повторений (</a:t>
            </a:r>
            <a:r>
              <a:rPr lang="ru-RU" sz="2400" dirty="0" err="1"/>
              <a:t>loop</a:t>
            </a:r>
            <a:r>
              <a:rPr lang="ru-RU" sz="2400" dirty="0"/>
              <a:t>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775488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Это самый простой вид цикла. Его используют, когда число повторений тела цикла заранее известно, а значение номера прохода по циклу не используется.</a:t>
            </a:r>
            <a:endParaRPr lang="ru-RU" sz="4000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52702"/>
              </p:ext>
            </p:extLst>
          </p:nvPr>
        </p:nvGraphicFramePr>
        <p:xfrm>
          <a:off x="838198" y="3379880"/>
          <a:ext cx="7258905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89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loop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'*'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****************************************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DFEC1E4-DE77-4518-BEDE-3A264372690E}"/>
              </a:ext>
            </a:extLst>
          </p:cNvPr>
          <p:cNvSpPr/>
          <p:nvPr/>
        </p:nvSpPr>
        <p:spPr>
          <a:xfrm>
            <a:off x="838198" y="14218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loop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Целочисленное Выражение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452F5DB-9131-43C7-94A3-4171C09A3F3A}"/>
              </a:ext>
            </a:extLst>
          </p:cNvPr>
          <p:cNvSpPr/>
          <p:nvPr/>
        </p:nvSpPr>
        <p:spPr>
          <a:xfrm>
            <a:off x="838198" y="2076315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Целочисленное Выражение</a:t>
            </a:r>
            <a:r>
              <a:rPr lang="ru-RU" dirty="0"/>
              <a:t> вычисляется и его значение определяет количество повторений тела цикла.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</a:t>
            </a:r>
            <a:r>
              <a:rPr lang="ru-RU" dirty="0"/>
              <a:t> – любой оператор языка PascalABC.NET, либо блок</a:t>
            </a:r>
            <a:r>
              <a:rPr lang="en-US" dirty="0"/>
              <a:t> </a:t>
            </a:r>
            <a:r>
              <a:rPr lang="ru-RU" dirty="0"/>
              <a:t>операторов.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DBDBDA6-AEE7-4708-AB6B-866D895661D1}"/>
              </a:ext>
            </a:extLst>
          </p:cNvPr>
          <p:cNvSpPr/>
          <p:nvPr/>
        </p:nvSpPr>
        <p:spPr>
          <a:xfrm>
            <a:off x="838198" y="2999645"/>
            <a:ext cx="546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dirty="0"/>
              <a:t>Рассмотрим пример. Выведем в строке 40 звездочек.</a:t>
            </a:r>
          </a:p>
        </p:txBody>
      </p:sp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Цикл с заданным числом повторений (</a:t>
            </a:r>
            <a:r>
              <a:rPr lang="ru-RU" sz="2400" dirty="0" err="1"/>
              <a:t>loop</a:t>
            </a:r>
            <a:r>
              <a:rPr lang="ru-RU" sz="2400" dirty="0"/>
              <a:t>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07625"/>
              </p:ext>
            </p:extLst>
          </p:nvPr>
        </p:nvGraphicFramePr>
        <p:xfrm>
          <a:off x="838198" y="1541016"/>
          <a:ext cx="899626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loop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n;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// краткая форма </a:t>
                      </a:r>
                      <a:r>
                        <a:rPr lang="en-US" sz="18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factorial := factorial * n;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 -=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2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параметром (</a:t>
            </a:r>
            <a:r>
              <a:rPr lang="en-US" sz="2400" dirty="0">
                <a:latin typeface="AGOptimaBold"/>
              </a:rPr>
              <a:t>for)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68DADE-221C-445C-B978-C55764CE2F56}"/>
              </a:ext>
            </a:extLst>
          </p:cNvPr>
          <p:cNvSpPr/>
          <p:nvPr/>
        </p:nvSpPr>
        <p:spPr>
          <a:xfrm>
            <a:off x="838200" y="816245"/>
            <a:ext cx="921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Другое название этого цикла – </a:t>
            </a:r>
            <a:r>
              <a:rPr lang="ru-RU" b="1" dirty="0"/>
              <a:t>цикл со счетчиком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Организует повторение цикла заданное количество раз, но при этом автоматически увеличивает (или</a:t>
            </a:r>
            <a:r>
              <a:rPr lang="en-US" dirty="0"/>
              <a:t> </a:t>
            </a:r>
            <a:r>
              <a:rPr lang="ru-RU" dirty="0"/>
              <a:t>уменьшает) на единицу значение некоторой переменной, указанной в заголовке</a:t>
            </a:r>
            <a:r>
              <a:rPr lang="en-US" dirty="0"/>
              <a:t> </a:t>
            </a:r>
            <a:r>
              <a:rPr lang="ru-RU" dirty="0"/>
              <a:t>цикла (параметра цикла).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Структура цикла может иметь один из следующих</a:t>
            </a:r>
            <a:r>
              <a:rPr lang="en-US" dirty="0"/>
              <a:t> </a:t>
            </a:r>
            <a:r>
              <a:rPr lang="ru-RU" dirty="0"/>
              <a:t>видов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20C29E-30E5-417A-993A-B226A080DC99}"/>
              </a:ext>
            </a:extLst>
          </p:cNvPr>
          <p:cNvSpPr/>
          <p:nvPr/>
        </p:nvSpPr>
        <p:spPr>
          <a:xfrm>
            <a:off x="838199" y="2389585"/>
            <a:ext cx="98575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 тип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№1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№2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 тип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downto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№3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</a:p>
          <a:p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 Параметра := Выражение1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downto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Выражение2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№4</a:t>
            </a:r>
          </a:p>
          <a:p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13C369A-B3EC-44FD-B7FF-0A94F97F9FC1}"/>
              </a:ext>
            </a:extLst>
          </p:cNvPr>
          <p:cNvSpPr/>
          <p:nvPr/>
        </p:nvSpPr>
        <p:spPr>
          <a:xfrm>
            <a:off x="838200" y="5624918"/>
            <a:ext cx="9211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Выражения, определяющие начальное и конечное значение параметра цикла,</a:t>
            </a:r>
            <a:r>
              <a:rPr lang="en-US" dirty="0"/>
              <a:t> </a:t>
            </a:r>
            <a:r>
              <a:rPr lang="ru-RU" dirty="0"/>
              <a:t>вычисляются один раз - перед первым входом в цикл. Значение параметра цикла в теле цикла менять </a:t>
            </a:r>
            <a:r>
              <a:rPr lang="ru-RU" b="1" dirty="0"/>
              <a:t>запрещено</a:t>
            </a:r>
            <a:r>
              <a:rPr lang="ru-RU" dirty="0"/>
              <a:t> – это ошибка, фиксируемая</a:t>
            </a:r>
            <a:r>
              <a:rPr lang="en-US" dirty="0"/>
              <a:t> </a:t>
            </a:r>
            <a:r>
              <a:rPr lang="ru-RU" dirty="0"/>
              <a:t>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7074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параметром (</a:t>
            </a:r>
            <a:r>
              <a:rPr lang="en-US" sz="2400" dirty="0">
                <a:latin typeface="AGOptimaBold"/>
              </a:rPr>
              <a:t>for)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43386"/>
              </p:ext>
            </p:extLst>
          </p:nvPr>
        </p:nvGraphicFramePr>
        <p:xfrm>
          <a:off x="838199" y="1422144"/>
          <a:ext cx="4982599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5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6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3E1CAC9-AEDC-4880-8FF0-6A46C83EB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04715"/>
              </p:ext>
            </p:extLst>
          </p:nvPr>
        </p:nvGraphicFramePr>
        <p:xfrm>
          <a:off x="6096000" y="1422144"/>
          <a:ext cx="4982599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5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n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downto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6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01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Существуют алгоритмы, основанные на неизвестном</a:t>
            </a:r>
            <a:r>
              <a:rPr lang="en-US" dirty="0"/>
              <a:t> </a:t>
            </a:r>
            <a:r>
              <a:rPr lang="ru-RU" dirty="0"/>
              <a:t>количестве повторений своих циклических частей (количестве итераций).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Такие</a:t>
            </a:r>
            <a:r>
              <a:rPr lang="en-US" dirty="0"/>
              <a:t> </a:t>
            </a:r>
            <a:r>
              <a:rPr lang="ru-RU" dirty="0"/>
              <a:t>алгоритмы предполагают, что цикл выполняется (или завершается) при достижении каких-либо условий.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619B07-4D8D-4A5C-933F-90F7B94C8FF5}"/>
              </a:ext>
            </a:extLst>
          </p:cNvPr>
          <p:cNvSpPr/>
          <p:nvPr/>
        </p:nvSpPr>
        <p:spPr>
          <a:xfrm>
            <a:off x="838198" y="2116993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заголовке цикла находится некоторое логическое выражение и пока оно истинно, выполняется тело цикла.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завершится, когда условие станет ложным.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3C3567-B894-4B04-974C-15737E98E715}"/>
              </a:ext>
            </a:extLst>
          </p:cNvPr>
          <p:cNvSpPr/>
          <p:nvPr/>
        </p:nvSpPr>
        <p:spPr>
          <a:xfrm>
            <a:off x="838196" y="30910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while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Логическое Выражение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do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Тело Цикла;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989DAA-4561-4242-8EA3-5ACCC3BF09CE}"/>
              </a:ext>
            </a:extLst>
          </p:cNvPr>
          <p:cNvSpPr/>
          <p:nvPr/>
        </p:nvSpPr>
        <p:spPr>
          <a:xfrm>
            <a:off x="838195" y="3737335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качестве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Тела Цикла</a:t>
            </a:r>
            <a:r>
              <a:rPr lang="ru-RU" dirty="0"/>
              <a:t> может быть записан любой оператор языка или блок.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48EB68-52C4-48D1-AEDC-CD18D08E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50" y="2352094"/>
            <a:ext cx="3440150" cy="341681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2A5DF3-0997-4A4B-A28C-C2AC5382369B}"/>
              </a:ext>
            </a:extLst>
          </p:cNvPr>
          <p:cNvSpPr/>
          <p:nvPr/>
        </p:nvSpPr>
        <p:spPr>
          <a:xfrm>
            <a:off x="838196" y="4337500"/>
            <a:ext cx="7839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Цикл с предусловием можно использовать в математических итерационных алгоритмах для проведения вычислений с заданной точностью, при вводе данных,</a:t>
            </a:r>
            <a:r>
              <a:rPr lang="en-US" dirty="0"/>
              <a:t> </a:t>
            </a:r>
            <a:r>
              <a:rPr lang="ru-RU" dirty="0"/>
              <a:t>когда их количество заранее неизвестно, а условие завершения ввода определено</a:t>
            </a:r>
            <a:r>
              <a:rPr lang="en-US" dirty="0"/>
              <a:t> </a:t>
            </a:r>
            <a:r>
              <a:rPr lang="ru-RU" dirty="0"/>
              <a:t>некоторым введенным значением, при поиске среди каких-то данных нужного</a:t>
            </a:r>
            <a:r>
              <a:rPr lang="en-US" dirty="0"/>
              <a:t> </a:t>
            </a:r>
            <a:r>
              <a:rPr lang="ru-RU" dirty="0"/>
              <a:t>элемента и т.д..</a:t>
            </a:r>
          </a:p>
        </p:txBody>
      </p:sp>
    </p:spTree>
    <p:extLst>
      <p:ext uri="{BB962C8B-B14F-4D97-AF65-F5344CB8AC3E}">
        <p14:creationId xmlns:p14="http://schemas.microsoft.com/office/powerpoint/2010/main" val="371035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/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Пример</a:t>
                </a:r>
                <a:r>
                  <a:rPr lang="ru-RU" dirty="0"/>
                  <a:t>. Вычислить </a:t>
                </a:r>
                <a:r>
                  <a:rPr lang="en-US" dirty="0"/>
                  <a:t>n! </a:t>
                </a:r>
                <a:r>
                  <a:rPr lang="ru-RU" dirty="0"/>
                  <a:t>– </a:t>
                </a:r>
                <a:r>
                  <a:rPr lang="en-US" dirty="0"/>
                  <a:t>n </a:t>
                </a:r>
                <a:r>
                  <a:rPr lang="ru-RU" dirty="0"/>
                  <a:t>факториал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!=1∙2∙3…∙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38EC2B3-7380-415F-8053-710BA4586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916664"/>
                <a:ext cx="8996265" cy="369332"/>
              </a:xfrm>
              <a:prstGeom prst="rect">
                <a:avLst/>
              </a:prstGeom>
              <a:blipFill>
                <a:blip r:embed="rId2"/>
                <a:stretch>
                  <a:fillRect l="-54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615870"/>
              </p:ext>
            </p:extLst>
          </p:nvPr>
        </p:nvGraphicFramePr>
        <p:xfrm>
          <a:off x="838199" y="1422144"/>
          <a:ext cx="8996264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&lt;= n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 *= i;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 +=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factorial.Print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120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71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latin typeface="AGOptimaBold"/>
              </a:rPr>
              <a:t>Цикл с предусловием (</a:t>
            </a:r>
            <a:r>
              <a:rPr lang="en-US" sz="2400" dirty="0">
                <a:latin typeface="AGOptimaBold"/>
              </a:rPr>
              <a:t>while)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8" y="916664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Пример</a:t>
            </a:r>
            <a:r>
              <a:rPr lang="ru-RU" dirty="0"/>
              <a:t>. Пусть требуется найти максимальное значение среди заранее неизвестного количества вводимых натуральных чисел. При появлении нуля или отрицательного числа ввод завершается. Для диапазона вводимых данных достаточно использовать тип </a:t>
            </a:r>
            <a:r>
              <a:rPr lang="ru-RU" b="1" dirty="0" err="1"/>
              <a:t>integer</a:t>
            </a:r>
            <a:r>
              <a:rPr lang="ru-RU" dirty="0"/>
              <a:t>.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A28422B-5BD3-4C07-B5DE-A3665403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04293"/>
              </p:ext>
            </p:extLst>
          </p:nvPr>
        </p:nvGraphicFramePr>
        <p:xfrm>
          <a:off x="838199" y="2272536"/>
          <a:ext cx="8996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da-DK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(max, n) := (</a:t>
                      </a:r>
                      <a:r>
                        <a:rPr lang="da-DK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da-DK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&gt; max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n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'max ='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max)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1 5 10 3 8 21 4 0</a:t>
                      </a:r>
                    </a:p>
                    <a:p>
                      <a:r>
                        <a:rPr lang="en-US" sz="1800" dirty="0">
                          <a:latin typeface="Courier New" panose="02070309020205020404" pitchFamily="49" charset="0"/>
                        </a:rPr>
                        <a:t>max = 21 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dirty="0"/>
                    </a:p>
                  </a:txBody>
                  <a:tcPr marL="110642" marR="1106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3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9759</TotalTime>
  <Words>1587</Words>
  <Application>Microsoft Office PowerPoint</Application>
  <PresentationFormat>Широкоэкранный</PresentationFormat>
  <Paragraphs>221</Paragraphs>
  <Slides>19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AGOptimaBold</vt:lpstr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Visio</vt:lpstr>
      <vt:lpstr>Equation</vt:lpstr>
      <vt:lpstr>Углубленный курс информатики</vt:lpstr>
      <vt:lpstr>ЦИКЛЫ</vt:lpstr>
      <vt:lpstr>Цикл с заданным числом повторений (loop)</vt:lpstr>
      <vt:lpstr>Цикл с заданным числом повторений (loop)</vt:lpstr>
      <vt:lpstr>Цикл с параметром (for)</vt:lpstr>
      <vt:lpstr>Цикл с параметром (for)</vt:lpstr>
      <vt:lpstr>Цикл с предусловием (while)</vt:lpstr>
      <vt:lpstr>Цикл с предусловием (while)</vt:lpstr>
      <vt:lpstr>Цикл с предусловием (while)</vt:lpstr>
      <vt:lpstr>Цикл с постусловием (repeat)</vt:lpstr>
      <vt:lpstr>Цикл с постусловием (repeat)</vt:lpstr>
      <vt:lpstr>Цикл с постусловием (repeat)</vt:lpstr>
      <vt:lpstr>Оператор break</vt:lpstr>
      <vt:lpstr>Оператор continue</vt:lpstr>
      <vt:lpstr>Пример</vt:lpstr>
      <vt:lpstr>Задание 1</vt:lpstr>
      <vt:lpstr>Задание 2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212</cp:revision>
  <dcterms:created xsi:type="dcterms:W3CDTF">2020-11-19T09:51:55Z</dcterms:created>
  <dcterms:modified xsi:type="dcterms:W3CDTF">2021-02-22T07:17:54Z</dcterms:modified>
</cp:coreProperties>
</file>